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1446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3183F-E255-45C3-8E25-41E99629C843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4A6E3-F223-4533-84A1-3A4F22C4C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231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3183F-E255-45C3-8E25-41E99629C843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4A6E3-F223-4533-84A1-3A4F22C4C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61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3183F-E255-45C3-8E25-41E99629C843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4A6E3-F223-4533-84A1-3A4F22C4C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274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3183F-E255-45C3-8E25-41E99629C843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4A6E3-F223-4533-84A1-3A4F22C4C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459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3183F-E255-45C3-8E25-41E99629C843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4A6E3-F223-4533-84A1-3A4F22C4C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588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3183F-E255-45C3-8E25-41E99629C843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4A6E3-F223-4533-84A1-3A4F22C4C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396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3183F-E255-45C3-8E25-41E99629C843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4A6E3-F223-4533-84A1-3A4F22C4C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5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3183F-E255-45C3-8E25-41E99629C843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4A6E3-F223-4533-84A1-3A4F22C4C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07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3183F-E255-45C3-8E25-41E99629C843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4A6E3-F223-4533-84A1-3A4F22C4C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708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3183F-E255-45C3-8E25-41E99629C843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4A6E3-F223-4533-84A1-3A4F22C4C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504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3183F-E255-45C3-8E25-41E99629C843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4A6E3-F223-4533-84A1-3A4F22C4C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70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3183F-E255-45C3-8E25-41E99629C843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4A6E3-F223-4533-84A1-3A4F22C4C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789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9" descr="Chart, radar chart&#10;&#10;Description automatically generated">
            <a:extLst>
              <a:ext uri="{FF2B5EF4-FFF2-40B4-BE49-F238E27FC236}">
                <a16:creationId xmlns:a16="http://schemas.microsoft.com/office/drawing/2014/main" id="{DD4076B1-7419-42F3-AE71-63338F14C8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18" t="29" r="12582" b="2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9A898EB-88EF-4C6E-9706-D3B5BAE878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66" y="517230"/>
            <a:ext cx="3478979" cy="60722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F04FE14-0561-44DA-96A2-6B808C06877E}"/>
              </a:ext>
            </a:extLst>
          </p:cNvPr>
          <p:cNvSpPr txBox="1"/>
          <p:nvPr/>
        </p:nvSpPr>
        <p:spPr>
          <a:xfrm>
            <a:off x="456308" y="1255487"/>
            <a:ext cx="63812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kern="0" dirty="0">
                <a:solidFill>
                  <a:schemeClr val="bg1"/>
                </a:solidFill>
                <a:latin typeface="+mj-lt"/>
              </a:rPr>
              <a:t>YOUR PERSONAL SUPPORT SYSTEM TO BECOME A LEADER</a:t>
            </a:r>
          </a:p>
          <a:p>
            <a:r>
              <a:rPr lang="en-US" sz="3600" kern="0" dirty="0">
                <a:solidFill>
                  <a:schemeClr val="bg1"/>
                </a:solidFill>
                <a:latin typeface="+mj-lt"/>
              </a:rPr>
              <a:t>WORTH FOLLOWING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28F077-F05F-44E6-A46E-F449C7072A2C}"/>
              </a:ext>
            </a:extLst>
          </p:cNvPr>
          <p:cNvCxnSpPr>
            <a:cxnSpLocks/>
          </p:cNvCxnSpPr>
          <p:nvPr/>
        </p:nvCxnSpPr>
        <p:spPr>
          <a:xfrm>
            <a:off x="550568" y="3171825"/>
            <a:ext cx="5974527" cy="0"/>
          </a:xfrm>
          <a:prstGeom prst="line">
            <a:avLst/>
          </a:prstGeom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4E0548C-4336-422F-A2FB-87666E2E142A}"/>
              </a:ext>
            </a:extLst>
          </p:cNvPr>
          <p:cNvSpPr txBox="1"/>
          <p:nvPr/>
        </p:nvSpPr>
        <p:spPr>
          <a:xfrm>
            <a:off x="425828" y="3455998"/>
            <a:ext cx="8646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kern="0" spc="-20" dirty="0">
                <a:solidFill>
                  <a:schemeClr val="bg1"/>
                </a:solidFill>
                <a:latin typeface="Source Sans Variable Semibold" panose="020B0303030403020204" pitchFamily="34" charset="0"/>
                <a:ea typeface="Source Sans Variable Semibold" panose="020B0303030403020204" pitchFamily="34" charset="0"/>
              </a:rPr>
              <a:t>Leadercast NOW is the premier resource for ongoing leadership training and support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3C0FD5-273B-4ED4-9267-C3B96C7BC3E4}"/>
              </a:ext>
            </a:extLst>
          </p:cNvPr>
          <p:cNvSpPr txBox="1"/>
          <p:nvPr/>
        </p:nvSpPr>
        <p:spPr>
          <a:xfrm>
            <a:off x="550568" y="4064923"/>
            <a:ext cx="5715447" cy="1092607"/>
          </a:xfrm>
          <a:prstGeom prst="rect">
            <a:avLst/>
          </a:prstGeom>
          <a:noFill/>
        </p:spPr>
        <p:txBody>
          <a:bodyPr wrap="square" lIns="0" tIns="0" rtlCol="0">
            <a:spAutoFit/>
          </a:bodyPr>
          <a:lstStyle/>
          <a:p>
            <a:r>
              <a:rPr lang="en-US" sz="1700" dirty="0">
                <a:solidFill>
                  <a:schemeClr val="bg1"/>
                </a:solidFill>
              </a:rPr>
              <a:t>Trusted by organizations around the world, Leadercast NOW delivers 1200+ short videos from experts, peers, and the world-famous Leadercast events that will help you make better decisions and become a stronger, more effective leader.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707496-438B-4373-AAC1-F2F9F41D54FB}"/>
              </a:ext>
            </a:extLst>
          </p:cNvPr>
          <p:cNvSpPr/>
          <p:nvPr/>
        </p:nvSpPr>
        <p:spPr>
          <a:xfrm>
            <a:off x="550568" y="5457371"/>
            <a:ext cx="5574477" cy="833892"/>
          </a:xfrm>
          <a:prstGeom prst="rect">
            <a:avLst/>
          </a:prstGeom>
          <a:noFill/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68BF54-9673-4B53-B21B-3587E491AFE6}"/>
              </a:ext>
            </a:extLst>
          </p:cNvPr>
          <p:cNvSpPr txBox="1"/>
          <p:nvPr/>
        </p:nvSpPr>
        <p:spPr>
          <a:xfrm>
            <a:off x="1562933" y="5563854"/>
            <a:ext cx="3690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kern="0" spc="-20">
                <a:solidFill>
                  <a:schemeClr val="bg1"/>
                </a:solidFill>
                <a:latin typeface="+mj-lt"/>
                <a:ea typeface="Source Sans Variable Semibold" panose="020B0303030403020204" pitchFamily="34" charset="0"/>
              </a:rPr>
              <a:t>* GET ACCESS TO CONTENT AND RECAPS FROM TODAY’S SPEAKERS</a:t>
            </a:r>
            <a:endParaRPr lang="en-US" dirty="0">
              <a:latin typeface="+mj-lt"/>
            </a:endParaRPr>
          </a:p>
        </p:txBody>
      </p:sp>
      <p:pic>
        <p:nvPicPr>
          <p:cNvPr id="12" name="Picture 11" descr="Qr code&#10;&#10;Description automatically generated">
            <a:extLst>
              <a:ext uri="{FF2B5EF4-FFF2-40B4-BE49-F238E27FC236}">
                <a16:creationId xmlns:a16="http://schemas.microsoft.com/office/drawing/2014/main" id="{61291997-AC4F-4CA5-8ED6-4F5EE80EB4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7010" y="4583671"/>
            <a:ext cx="1707592" cy="170759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A66AFCE-E919-43C5-AA8C-7109F1F96FCE}"/>
              </a:ext>
            </a:extLst>
          </p:cNvPr>
          <p:cNvSpPr txBox="1"/>
          <p:nvPr/>
        </p:nvSpPr>
        <p:spPr>
          <a:xfrm>
            <a:off x="6608848" y="6291263"/>
            <a:ext cx="244391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spc="-20" dirty="0">
                <a:solidFill>
                  <a:schemeClr val="bg1"/>
                </a:solidFill>
              </a:rPr>
              <a:t>scan now for membership</a:t>
            </a:r>
            <a:endParaRPr lang="en-US" sz="1200" spc="-20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BA5A2DF-3B30-4072-80A8-1E62D232DAF7}"/>
              </a:ext>
            </a:extLst>
          </p:cNvPr>
          <p:cNvSpPr/>
          <p:nvPr/>
        </p:nvSpPr>
        <p:spPr>
          <a:xfrm>
            <a:off x="6846310" y="607838"/>
            <a:ext cx="1970473" cy="1970473"/>
          </a:xfrm>
          <a:prstGeom prst="ellipse">
            <a:avLst/>
          </a:prstGeom>
          <a:solidFill>
            <a:srgbClr val="1424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80176A3-7222-40EB-A735-5EEE6B759F1A}"/>
              </a:ext>
            </a:extLst>
          </p:cNvPr>
          <p:cNvSpPr txBox="1"/>
          <p:nvPr/>
        </p:nvSpPr>
        <p:spPr>
          <a:xfrm>
            <a:off x="6608848" y="990063"/>
            <a:ext cx="2443919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300" spc="-11" dirty="0">
                <a:solidFill>
                  <a:schemeClr val="bg1"/>
                </a:solidFill>
                <a:latin typeface="Source Sans Variable Semibold" panose="020B0303030403020204" pitchFamily="34" charset="0"/>
                <a:ea typeface="Source Sans Variable Semibold" panose="020B0303030403020204" pitchFamily="34" charset="0"/>
              </a:rPr>
              <a:t>Annual Membership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CF75B56-9365-455C-AC9E-7A9E29AB1735}"/>
              </a:ext>
            </a:extLst>
          </p:cNvPr>
          <p:cNvSpPr txBox="1"/>
          <p:nvPr/>
        </p:nvSpPr>
        <p:spPr>
          <a:xfrm>
            <a:off x="6608848" y="1852253"/>
            <a:ext cx="2443919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300" spc="-11" dirty="0">
                <a:solidFill>
                  <a:schemeClr val="bg1"/>
                </a:solidFill>
                <a:latin typeface="Source Sans Variable Semibold" panose="020B0303030403020204" pitchFamily="34" charset="0"/>
                <a:ea typeface="Source Sans Variable Semibold" panose="020B0303030403020204" pitchFamily="34" charset="0"/>
              </a:rPr>
              <a:t>using promo code</a:t>
            </a:r>
          </a:p>
          <a:p>
            <a:pPr algn="ctr"/>
            <a:r>
              <a:rPr lang="en-US" sz="1300" spc="-11" dirty="0">
                <a:solidFill>
                  <a:schemeClr val="bg1"/>
                </a:solidFill>
                <a:latin typeface="Source Sans Variable Semibold" panose="020B0303030403020204" pitchFamily="34" charset="0"/>
                <a:ea typeface="Source Sans Variable Semibold" panose="020B0303030403020204" pitchFamily="34" charset="0"/>
              </a:rPr>
              <a:t>1Thing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DA56946-EBE9-44A4-A712-DC4B48429E29}"/>
              </a:ext>
            </a:extLst>
          </p:cNvPr>
          <p:cNvSpPr txBox="1"/>
          <p:nvPr/>
        </p:nvSpPr>
        <p:spPr>
          <a:xfrm>
            <a:off x="6937996" y="1100848"/>
            <a:ext cx="178562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kern="0" dirty="0">
                <a:solidFill>
                  <a:schemeClr val="bg1"/>
                </a:solidFill>
                <a:latin typeface="+mj-lt"/>
              </a:rPr>
              <a:t>$199</a:t>
            </a:r>
          </a:p>
        </p:txBody>
      </p:sp>
    </p:spTree>
    <p:extLst>
      <p:ext uri="{BB962C8B-B14F-4D97-AF65-F5344CB8AC3E}">
        <p14:creationId xmlns:p14="http://schemas.microsoft.com/office/powerpoint/2010/main" val="3181012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Leadercast font">
      <a:majorFont>
        <a:latin typeface="source sans variable black"/>
        <a:ea typeface=""/>
        <a:cs typeface=""/>
      </a:majorFont>
      <a:minorFont>
        <a:latin typeface="source sans variable 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84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Source Sans Variable Semibold</vt:lpstr>
      <vt:lpstr>source sans variable </vt:lpstr>
      <vt:lpstr>source sans variable black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Guilroi Ching Francisco</dc:creator>
  <cp:lastModifiedBy>Ian Guilroi Ching Francisco</cp:lastModifiedBy>
  <cp:revision>2</cp:revision>
  <dcterms:created xsi:type="dcterms:W3CDTF">2022-04-18T16:49:31Z</dcterms:created>
  <dcterms:modified xsi:type="dcterms:W3CDTF">2022-04-18T16:54:25Z</dcterms:modified>
</cp:coreProperties>
</file>